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69" r:id="rId3"/>
    <p:sldId id="267" r:id="rId4"/>
    <p:sldId id="268" r:id="rId5"/>
    <p:sldId id="274" r:id="rId6"/>
    <p:sldId id="259" r:id="rId7"/>
    <p:sldId id="260" r:id="rId8"/>
    <p:sldId id="264" r:id="rId9"/>
    <p:sldId id="266" r:id="rId10"/>
    <p:sldId id="275" r:id="rId11"/>
    <p:sldId id="276" r:id="rId12"/>
    <p:sldId id="277" r:id="rId13"/>
    <p:sldId id="265" r:id="rId14"/>
    <p:sldId id="270" r:id="rId15"/>
    <p:sldId id="262" r:id="rId16"/>
    <p:sldId id="263" r:id="rId17"/>
    <p:sldId id="271" r:id="rId18"/>
    <p:sldId id="272"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63"/>
    <p:restoredTop sz="84669"/>
  </p:normalViewPr>
  <p:slideViewPr>
    <p:cSldViewPr snapToGrid="0" snapToObjects="1">
      <p:cViewPr varScale="1">
        <p:scale>
          <a:sx n="106" d="100"/>
          <a:sy n="106" d="100"/>
        </p:scale>
        <p:origin x="7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8BA109-D4D4-874C-B45A-4ADE78A71F6B}" type="datetimeFigureOut">
              <a:rPr lang="en-US" smtClean="0"/>
              <a:t>4/3/19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2D1DA-6F05-A94E-8F4C-132DAD9FF0AD}" type="slidenum">
              <a:rPr lang="en-US" smtClean="0"/>
              <a:t>‹#›</a:t>
            </a:fld>
            <a:endParaRPr lang="en-US"/>
          </a:p>
        </p:txBody>
      </p:sp>
    </p:spTree>
    <p:extLst>
      <p:ext uri="{BB962C8B-B14F-4D97-AF65-F5344CB8AC3E}">
        <p14:creationId xmlns:p14="http://schemas.microsoft.com/office/powerpoint/2010/main" val="2850059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F2D1DA-6F05-A94E-8F4C-132DAD9FF0AD}" type="slidenum">
              <a:rPr lang="en-US" smtClean="0"/>
              <a:t>1</a:t>
            </a:fld>
            <a:endParaRPr lang="en-US"/>
          </a:p>
        </p:txBody>
      </p:sp>
    </p:spTree>
    <p:extLst>
      <p:ext uri="{BB962C8B-B14F-4D97-AF65-F5344CB8AC3E}">
        <p14:creationId xmlns:p14="http://schemas.microsoft.com/office/powerpoint/2010/main" val="3777486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decided to look at it from a birds eye perspective and then drill down to look into other factors.</a:t>
            </a:r>
          </a:p>
          <a:p>
            <a:r>
              <a:rPr lang="en-US" dirty="0"/>
              <a:t>First we wanted to see how the percent of adults overweight looked across the world to get an understanding of where the US stood.. And you can see, we’re way up there. </a:t>
            </a:r>
          </a:p>
          <a:p>
            <a:r>
              <a:rPr lang="en-US" dirty="0"/>
              <a:t>Our initial hypothesis was that a high caloric intake directly impacted the percent of a country to be overweight, so we graphed out the same world view from a caloric intake perspective and as you can see, there seems to be a correlation between the two.</a:t>
            </a:r>
          </a:p>
        </p:txBody>
      </p:sp>
      <p:sp>
        <p:nvSpPr>
          <p:cNvPr id="4" name="Slide Number Placeholder 3"/>
          <p:cNvSpPr>
            <a:spLocks noGrp="1"/>
          </p:cNvSpPr>
          <p:nvPr>
            <p:ph type="sldNum" sz="quarter" idx="5"/>
          </p:nvPr>
        </p:nvSpPr>
        <p:spPr/>
        <p:txBody>
          <a:bodyPr/>
          <a:lstStyle/>
          <a:p>
            <a:fld id="{34F2D1DA-6F05-A94E-8F4C-132DAD9FF0AD}" type="slidenum">
              <a:rPr lang="en-US" smtClean="0"/>
              <a:t>5</a:t>
            </a:fld>
            <a:endParaRPr lang="en-US"/>
          </a:p>
        </p:txBody>
      </p:sp>
    </p:spTree>
    <p:extLst>
      <p:ext uri="{BB962C8B-B14F-4D97-AF65-F5344CB8AC3E}">
        <p14:creationId xmlns:p14="http://schemas.microsoft.com/office/powerpoint/2010/main" val="1903383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F2D1DA-6F05-A94E-8F4C-132DAD9FF0AD}" type="slidenum">
              <a:rPr lang="en-US" smtClean="0"/>
              <a:t>6</a:t>
            </a:fld>
            <a:endParaRPr lang="en-US"/>
          </a:p>
        </p:txBody>
      </p:sp>
    </p:spTree>
    <p:extLst>
      <p:ext uri="{BB962C8B-B14F-4D97-AF65-F5344CB8AC3E}">
        <p14:creationId xmlns:p14="http://schemas.microsoft.com/office/powerpoint/2010/main" val="1007980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decided to look at it from a birds eye perspective and then drill down to look into other factors.</a:t>
            </a:r>
          </a:p>
          <a:p>
            <a:r>
              <a:rPr lang="en-US" dirty="0"/>
              <a:t>First we wanted to see how the percent of adults overweight looked across the world to get an understanding of where the US stood.. And you can see, we’re way up there. </a:t>
            </a:r>
          </a:p>
          <a:p>
            <a:r>
              <a:rPr lang="en-US" dirty="0"/>
              <a:t>Our initial hypothesis was that a high caloric intake directly impacted the percent of a country to be overweight, so we graphed out the same world view from a caloric intake perspective and as you can see, there seems to be a correlation between the two.</a:t>
            </a:r>
          </a:p>
        </p:txBody>
      </p:sp>
      <p:sp>
        <p:nvSpPr>
          <p:cNvPr id="4" name="Slide Number Placeholder 3"/>
          <p:cNvSpPr>
            <a:spLocks noGrp="1"/>
          </p:cNvSpPr>
          <p:nvPr>
            <p:ph type="sldNum" sz="quarter" idx="5"/>
          </p:nvPr>
        </p:nvSpPr>
        <p:spPr/>
        <p:txBody>
          <a:bodyPr/>
          <a:lstStyle/>
          <a:p>
            <a:fld id="{34F2D1DA-6F05-A94E-8F4C-132DAD9FF0AD}" type="slidenum">
              <a:rPr lang="en-US" smtClean="0"/>
              <a:t>7</a:t>
            </a:fld>
            <a:endParaRPr lang="en-US"/>
          </a:p>
        </p:txBody>
      </p:sp>
    </p:spTree>
    <p:extLst>
      <p:ext uri="{BB962C8B-B14F-4D97-AF65-F5344CB8AC3E}">
        <p14:creationId xmlns:p14="http://schemas.microsoft.com/office/powerpoint/2010/main" val="1321724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F2D1DA-6F05-A94E-8F4C-132DAD9FF0AD}" type="slidenum">
              <a:rPr lang="en-US" smtClean="0"/>
              <a:t>9</a:t>
            </a:fld>
            <a:endParaRPr lang="en-US"/>
          </a:p>
        </p:txBody>
      </p:sp>
    </p:spTree>
    <p:extLst>
      <p:ext uri="{BB962C8B-B14F-4D97-AF65-F5344CB8AC3E}">
        <p14:creationId xmlns:p14="http://schemas.microsoft.com/office/powerpoint/2010/main" val="3728449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F2D1DA-6F05-A94E-8F4C-132DAD9FF0AD}" type="slidenum">
              <a:rPr lang="en-US" smtClean="0"/>
              <a:t>13</a:t>
            </a:fld>
            <a:endParaRPr lang="en-US"/>
          </a:p>
        </p:txBody>
      </p:sp>
    </p:spTree>
    <p:extLst>
      <p:ext uri="{BB962C8B-B14F-4D97-AF65-F5344CB8AC3E}">
        <p14:creationId xmlns:p14="http://schemas.microsoft.com/office/powerpoint/2010/main" val="3890862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F2D1DA-6F05-A94E-8F4C-132DAD9FF0AD}" type="slidenum">
              <a:rPr lang="en-US" smtClean="0"/>
              <a:t>16</a:t>
            </a:fld>
            <a:endParaRPr lang="en-US"/>
          </a:p>
        </p:txBody>
      </p:sp>
    </p:spTree>
    <p:extLst>
      <p:ext uri="{BB962C8B-B14F-4D97-AF65-F5344CB8AC3E}">
        <p14:creationId xmlns:p14="http://schemas.microsoft.com/office/powerpoint/2010/main" val="965305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F2D1DA-6F05-A94E-8F4C-132DAD9FF0AD}" type="slidenum">
              <a:rPr lang="en-US" smtClean="0"/>
              <a:t>17</a:t>
            </a:fld>
            <a:endParaRPr lang="en-US"/>
          </a:p>
        </p:txBody>
      </p:sp>
    </p:spTree>
    <p:extLst>
      <p:ext uri="{BB962C8B-B14F-4D97-AF65-F5344CB8AC3E}">
        <p14:creationId xmlns:p14="http://schemas.microsoft.com/office/powerpoint/2010/main" val="1615234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www.cdc.gov</a:t>
            </a:r>
            <a:r>
              <a:rPr lang="en-US" dirty="0"/>
              <a:t>/</a:t>
            </a:r>
            <a:r>
              <a:rPr lang="en-US" dirty="0" err="1"/>
              <a:t>nccdphp</a:t>
            </a:r>
            <a:r>
              <a:rPr lang="en-US" dirty="0"/>
              <a:t>/</a:t>
            </a:r>
            <a:r>
              <a:rPr lang="en-US" dirty="0" err="1"/>
              <a:t>dnpao</a:t>
            </a:r>
            <a:r>
              <a:rPr lang="en-US" dirty="0"/>
              <a:t>/</a:t>
            </a:r>
            <a:r>
              <a:rPr lang="en-US" dirty="0" err="1"/>
              <a:t>growthcharts</a:t>
            </a:r>
            <a:r>
              <a:rPr lang="en-US" dirty="0"/>
              <a:t>/training/</a:t>
            </a:r>
            <a:r>
              <a:rPr lang="en-US" dirty="0" err="1"/>
              <a:t>bmiage</a:t>
            </a:r>
            <a:r>
              <a:rPr lang="en-US" dirty="0"/>
              <a:t>/page5_2.html</a:t>
            </a:r>
          </a:p>
        </p:txBody>
      </p:sp>
      <p:sp>
        <p:nvSpPr>
          <p:cNvPr id="4" name="Slide Number Placeholder 3"/>
          <p:cNvSpPr>
            <a:spLocks noGrp="1"/>
          </p:cNvSpPr>
          <p:nvPr>
            <p:ph type="sldNum" sz="quarter" idx="10"/>
          </p:nvPr>
        </p:nvSpPr>
        <p:spPr/>
        <p:txBody>
          <a:bodyPr/>
          <a:lstStyle/>
          <a:p>
            <a:fld id="{34F2D1DA-6F05-A94E-8F4C-132DAD9FF0AD}" type="slidenum">
              <a:rPr lang="en-US" smtClean="0"/>
              <a:t>19</a:t>
            </a:fld>
            <a:endParaRPr lang="en-US"/>
          </a:p>
        </p:txBody>
      </p:sp>
    </p:spTree>
    <p:extLst>
      <p:ext uri="{BB962C8B-B14F-4D97-AF65-F5344CB8AC3E}">
        <p14:creationId xmlns:p14="http://schemas.microsoft.com/office/powerpoint/2010/main" val="461950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4/3/19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4/3/19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4/3/19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4/3/19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4/3/19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4/3/19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4/3/19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4/3/19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4/3/19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4/3/19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4/3/19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4/3/19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4/3/19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4/3/19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4/3/19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8.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hyperlink" Target="https://ourworldindata.org/charts#search=daily-per-capita-caloric-supply"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8.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G"/><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278C8-3840-BB4D-ABE4-607FC77C8360}"/>
              </a:ext>
            </a:extLst>
          </p:cNvPr>
          <p:cNvSpPr>
            <a:spLocks noGrp="1"/>
          </p:cNvSpPr>
          <p:nvPr>
            <p:ph type="ctrTitle"/>
          </p:nvPr>
        </p:nvSpPr>
        <p:spPr>
          <a:xfrm>
            <a:off x="737810" y="1768644"/>
            <a:ext cx="10572000" cy="1183701"/>
          </a:xfrm>
        </p:spPr>
        <p:txBody>
          <a:bodyPr/>
          <a:lstStyle/>
          <a:p>
            <a:pPr algn="ctr"/>
            <a:r>
              <a:rPr lang="en-US" dirty="0"/>
              <a:t>Obesity: A Pandemic?</a:t>
            </a:r>
            <a:br>
              <a:rPr lang="en-US" dirty="0"/>
            </a:br>
            <a:r>
              <a:rPr lang="en-US" sz="2800" i="1" dirty="0"/>
              <a:t>Analysis of its prevalence in the U.S. and the rest of the world</a:t>
            </a:r>
          </a:p>
        </p:txBody>
      </p:sp>
      <p:sp>
        <p:nvSpPr>
          <p:cNvPr id="3" name="Subtitle 2">
            <a:extLst>
              <a:ext uri="{FF2B5EF4-FFF2-40B4-BE49-F238E27FC236}">
                <a16:creationId xmlns:a16="http://schemas.microsoft.com/office/drawing/2014/main" xmlns="" id="{3F51B487-2E14-DC45-BA7C-17B01F9937B0}"/>
              </a:ext>
            </a:extLst>
          </p:cNvPr>
          <p:cNvSpPr>
            <a:spLocks noGrp="1"/>
          </p:cNvSpPr>
          <p:nvPr>
            <p:ph type="subTitle" idx="1"/>
          </p:nvPr>
        </p:nvSpPr>
        <p:spPr/>
        <p:txBody>
          <a:bodyPr>
            <a:noAutofit/>
          </a:bodyPr>
          <a:lstStyle/>
          <a:p>
            <a:r>
              <a:rPr lang="en-US" sz="2000" dirty="0"/>
              <a:t>Charlene, Eli, Rein, Kent</a:t>
            </a:r>
          </a:p>
          <a:p>
            <a:r>
              <a:rPr lang="en-US" sz="2000" dirty="0"/>
              <a:t>Data Analytics &amp; Visualization </a:t>
            </a:r>
            <a:r>
              <a:rPr lang="mr-IN" sz="2000" dirty="0"/>
              <a:t>–</a:t>
            </a:r>
            <a:r>
              <a:rPr lang="en-US" sz="2000" dirty="0"/>
              <a:t> UCBX</a:t>
            </a:r>
          </a:p>
          <a:p>
            <a:r>
              <a:rPr lang="en-US" sz="2000" dirty="0"/>
              <a:t>April 2019 </a:t>
            </a:r>
          </a:p>
        </p:txBody>
      </p:sp>
    </p:spTree>
    <p:extLst>
      <p:ext uri="{BB962C8B-B14F-4D97-AF65-F5344CB8AC3E}">
        <p14:creationId xmlns:p14="http://schemas.microsoft.com/office/powerpoint/2010/main" val="56151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6267C20-201D-4B45-9C30-1133748D5814}"/>
              </a:ext>
            </a:extLst>
          </p:cNvPr>
          <p:cNvPicPr>
            <a:picLocks noChangeAspect="1"/>
          </p:cNvPicPr>
          <p:nvPr/>
        </p:nvPicPr>
        <p:blipFill>
          <a:blip r:embed="rId2"/>
          <a:stretch>
            <a:fillRect/>
          </a:stretch>
        </p:blipFill>
        <p:spPr>
          <a:xfrm>
            <a:off x="1528384" y="71247"/>
            <a:ext cx="9135231" cy="6073319"/>
          </a:xfrm>
          <a:prstGeom prst="rect">
            <a:avLst/>
          </a:prstGeom>
        </p:spPr>
      </p:pic>
      <p:sp>
        <p:nvSpPr>
          <p:cNvPr id="4" name="TextBox 3">
            <a:extLst>
              <a:ext uri="{FF2B5EF4-FFF2-40B4-BE49-F238E27FC236}">
                <a16:creationId xmlns:a16="http://schemas.microsoft.com/office/drawing/2014/main" xmlns="" id="{A33A2B67-99C1-43A5-9B97-D6D4C9D76B54}"/>
              </a:ext>
            </a:extLst>
          </p:cNvPr>
          <p:cNvSpPr txBox="1"/>
          <p:nvPr/>
        </p:nvSpPr>
        <p:spPr>
          <a:xfrm>
            <a:off x="2512088" y="6330462"/>
            <a:ext cx="6541477" cy="369332"/>
          </a:xfrm>
          <a:prstGeom prst="rect">
            <a:avLst/>
          </a:prstGeom>
          <a:noFill/>
        </p:spPr>
        <p:txBody>
          <a:bodyPr wrap="square" rtlCol="0">
            <a:spAutoFit/>
          </a:bodyPr>
          <a:lstStyle/>
          <a:p>
            <a:pPr algn="ctr"/>
            <a:r>
              <a:rPr lang="en-US" b="1" dirty="0"/>
              <a:t>BMI 76 - 58</a:t>
            </a:r>
          </a:p>
        </p:txBody>
      </p:sp>
    </p:spTree>
    <p:extLst>
      <p:ext uri="{BB962C8B-B14F-4D97-AF65-F5344CB8AC3E}">
        <p14:creationId xmlns:p14="http://schemas.microsoft.com/office/powerpoint/2010/main" val="2035112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79F7506-AEE0-4EA0-8AEC-F6A08D245D6E}"/>
              </a:ext>
            </a:extLst>
          </p:cNvPr>
          <p:cNvPicPr>
            <a:picLocks noChangeAspect="1"/>
          </p:cNvPicPr>
          <p:nvPr/>
        </p:nvPicPr>
        <p:blipFill>
          <a:blip r:embed="rId2"/>
          <a:stretch>
            <a:fillRect/>
          </a:stretch>
        </p:blipFill>
        <p:spPr>
          <a:xfrm>
            <a:off x="1472083" y="0"/>
            <a:ext cx="9570659" cy="6362801"/>
          </a:xfrm>
          <a:prstGeom prst="rect">
            <a:avLst/>
          </a:prstGeom>
        </p:spPr>
      </p:pic>
      <p:sp>
        <p:nvSpPr>
          <p:cNvPr id="5" name="TextBox 4">
            <a:extLst>
              <a:ext uri="{FF2B5EF4-FFF2-40B4-BE49-F238E27FC236}">
                <a16:creationId xmlns:a16="http://schemas.microsoft.com/office/drawing/2014/main" xmlns="" id="{98CCD495-0DC9-4381-A956-7F28BECD92C0}"/>
              </a:ext>
            </a:extLst>
          </p:cNvPr>
          <p:cNvSpPr txBox="1"/>
          <p:nvPr/>
        </p:nvSpPr>
        <p:spPr>
          <a:xfrm>
            <a:off x="2512088" y="6330462"/>
            <a:ext cx="6541477" cy="369332"/>
          </a:xfrm>
          <a:prstGeom prst="rect">
            <a:avLst/>
          </a:prstGeom>
          <a:noFill/>
        </p:spPr>
        <p:txBody>
          <a:bodyPr wrap="square" rtlCol="0">
            <a:spAutoFit/>
          </a:bodyPr>
          <a:lstStyle/>
          <a:p>
            <a:pPr algn="ctr"/>
            <a:r>
              <a:rPr lang="en-US" b="1" dirty="0"/>
              <a:t>BMI 58.5 – 36.8</a:t>
            </a:r>
          </a:p>
        </p:txBody>
      </p:sp>
    </p:spTree>
    <p:extLst>
      <p:ext uri="{BB962C8B-B14F-4D97-AF65-F5344CB8AC3E}">
        <p14:creationId xmlns:p14="http://schemas.microsoft.com/office/powerpoint/2010/main" val="515272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ED4BF784-94B8-4AAA-AF29-AAFF3EFDEF56}"/>
              </a:ext>
            </a:extLst>
          </p:cNvPr>
          <p:cNvSpPr txBox="1"/>
          <p:nvPr/>
        </p:nvSpPr>
        <p:spPr>
          <a:xfrm>
            <a:off x="2512088" y="6330462"/>
            <a:ext cx="6541477" cy="369332"/>
          </a:xfrm>
          <a:prstGeom prst="rect">
            <a:avLst/>
          </a:prstGeom>
          <a:noFill/>
        </p:spPr>
        <p:txBody>
          <a:bodyPr wrap="square" rtlCol="0">
            <a:spAutoFit/>
          </a:bodyPr>
          <a:lstStyle/>
          <a:p>
            <a:pPr algn="ctr"/>
            <a:r>
              <a:rPr lang="en-US" b="1" dirty="0"/>
              <a:t>BMI 35.2 - 16</a:t>
            </a:r>
          </a:p>
        </p:txBody>
      </p:sp>
      <p:pic>
        <p:nvPicPr>
          <p:cNvPr id="7" name="Picture 6">
            <a:extLst>
              <a:ext uri="{FF2B5EF4-FFF2-40B4-BE49-F238E27FC236}">
                <a16:creationId xmlns:a16="http://schemas.microsoft.com/office/drawing/2014/main" xmlns="" id="{C5440A00-7D90-46AC-B645-FA36C2C6F438}"/>
              </a:ext>
            </a:extLst>
          </p:cNvPr>
          <p:cNvPicPr>
            <a:picLocks noChangeAspect="1"/>
          </p:cNvPicPr>
          <p:nvPr/>
        </p:nvPicPr>
        <p:blipFill>
          <a:blip r:embed="rId2"/>
          <a:stretch>
            <a:fillRect/>
          </a:stretch>
        </p:blipFill>
        <p:spPr>
          <a:xfrm>
            <a:off x="1130440" y="36306"/>
            <a:ext cx="9525638" cy="6332870"/>
          </a:xfrm>
          <a:prstGeom prst="rect">
            <a:avLst/>
          </a:prstGeom>
        </p:spPr>
      </p:pic>
    </p:spTree>
    <p:extLst>
      <p:ext uri="{BB962C8B-B14F-4D97-AF65-F5344CB8AC3E}">
        <p14:creationId xmlns:p14="http://schemas.microsoft.com/office/powerpoint/2010/main" val="2992779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xmlns="" id="{98335076-F635-8547-B0A7-B0168B6B5CE2}"/>
              </a:ext>
            </a:extLst>
          </p:cNvPr>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0E88B664-10EE-8946-BE8D-12FAB3F71168}"/>
              </a:ext>
            </a:extLst>
          </p:cNvPr>
          <p:cNvSpPr>
            <a:spLocks noGrp="1"/>
          </p:cNvSpPr>
          <p:nvPr>
            <p:ph type="title"/>
          </p:nvPr>
        </p:nvSpPr>
        <p:spPr>
          <a:xfrm>
            <a:off x="1073151" y="446088"/>
            <a:ext cx="3547533" cy="1466933"/>
          </a:xfrm>
        </p:spPr>
        <p:txBody>
          <a:bodyPr/>
          <a:lstStyle/>
          <a:p>
            <a:r>
              <a:rPr lang="en-US" sz="2500" dirty="0"/>
              <a:t>Breaking Out Men &amp; Women BMI in the US vs. Rest of World</a:t>
            </a:r>
          </a:p>
        </p:txBody>
      </p:sp>
      <p:sp>
        <p:nvSpPr>
          <p:cNvPr id="7" name="Text Placeholder 6">
            <a:extLst>
              <a:ext uri="{FF2B5EF4-FFF2-40B4-BE49-F238E27FC236}">
                <a16:creationId xmlns:a16="http://schemas.microsoft.com/office/drawing/2014/main" xmlns="" id="{C9232E3C-89D3-AC40-B146-8A3FFCC06F4E}"/>
              </a:ext>
            </a:extLst>
          </p:cNvPr>
          <p:cNvSpPr>
            <a:spLocks noGrp="1"/>
          </p:cNvSpPr>
          <p:nvPr>
            <p:ph type="body" sz="half" idx="2"/>
          </p:nvPr>
        </p:nvSpPr>
        <p:spPr>
          <a:xfrm>
            <a:off x="1073151" y="2260738"/>
            <a:ext cx="3715417" cy="3600311"/>
          </a:xfrm>
        </p:spPr>
        <p:txBody>
          <a:bodyPr>
            <a:normAutofit/>
          </a:bodyPr>
          <a:lstStyle/>
          <a:p>
            <a:r>
              <a:rPr lang="en-US" sz="2200" dirty="0"/>
              <a:t>Men and women in the US are among the highest BMI rates around the world.</a:t>
            </a:r>
          </a:p>
        </p:txBody>
      </p:sp>
      <p:pic>
        <p:nvPicPr>
          <p:cNvPr id="13" name="Content Placeholder 8">
            <a:extLst>
              <a:ext uri="{FF2B5EF4-FFF2-40B4-BE49-F238E27FC236}">
                <a16:creationId xmlns:a16="http://schemas.microsoft.com/office/drawing/2014/main" xmlns="" id="{17F3D112-1CBA-0249-9850-4CFE092D9BE5}"/>
              </a:ext>
            </a:extLst>
          </p:cNvPr>
          <p:cNvPicPr>
            <a:picLocks noGrp="1" noChangeAspect="1"/>
          </p:cNvPicPr>
          <p:nvPr>
            <p:ph idx="1"/>
          </p:nvPr>
        </p:nvPicPr>
        <p:blipFill rotWithShape="1">
          <a:blip r:embed="rId3"/>
          <a:srcRect l="8178" t="5281" r="7570"/>
          <a:stretch/>
        </p:blipFill>
        <p:spPr>
          <a:xfrm>
            <a:off x="5427406" y="936134"/>
            <a:ext cx="5884608" cy="2315497"/>
          </a:xfrm>
        </p:spPr>
      </p:pic>
      <p:sp>
        <p:nvSpPr>
          <p:cNvPr id="14" name="TextBox 13"/>
          <p:cNvSpPr txBox="1"/>
          <p:nvPr/>
        </p:nvSpPr>
        <p:spPr>
          <a:xfrm>
            <a:off x="6375748" y="1123557"/>
            <a:ext cx="4421688" cy="338554"/>
          </a:xfrm>
          <a:prstGeom prst="rect">
            <a:avLst/>
          </a:prstGeom>
          <a:noFill/>
        </p:spPr>
        <p:txBody>
          <a:bodyPr wrap="square" rtlCol="0">
            <a:spAutoFit/>
          </a:bodyPr>
          <a:lstStyle/>
          <a:p>
            <a:r>
              <a:rPr lang="en-US" sz="1600" dirty="0">
                <a:solidFill>
                  <a:schemeClr val="bg1"/>
                </a:solidFill>
              </a:rPr>
              <a:t>Men BMI (US vs. Sample Rest of World</a:t>
            </a:r>
          </a:p>
        </p:txBody>
      </p:sp>
      <p:sp>
        <p:nvSpPr>
          <p:cNvPr id="15" name="Rectangle 14"/>
          <p:cNvSpPr/>
          <p:nvPr/>
        </p:nvSpPr>
        <p:spPr>
          <a:xfrm>
            <a:off x="7665929" y="936143"/>
            <a:ext cx="1427967" cy="15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xmlns="" id="{E2F06781-A51F-6D43-8EBD-8B709C9AD8FD}"/>
              </a:ext>
            </a:extLst>
          </p:cNvPr>
          <p:cNvPicPr>
            <a:picLocks noChangeAspect="1"/>
          </p:cNvPicPr>
          <p:nvPr/>
        </p:nvPicPr>
        <p:blipFill rotWithShape="1">
          <a:blip r:embed="rId4"/>
          <a:srcRect l="7787" r="7467"/>
          <a:stretch/>
        </p:blipFill>
        <p:spPr>
          <a:xfrm>
            <a:off x="5427407" y="3932463"/>
            <a:ext cx="5884608" cy="2430304"/>
          </a:xfrm>
          <a:prstGeom prst="rect">
            <a:avLst/>
          </a:prstGeom>
        </p:spPr>
      </p:pic>
      <p:sp>
        <p:nvSpPr>
          <p:cNvPr id="17" name="TextBox 16"/>
          <p:cNvSpPr txBox="1"/>
          <p:nvPr/>
        </p:nvSpPr>
        <p:spPr>
          <a:xfrm>
            <a:off x="6313117" y="4266171"/>
            <a:ext cx="4949869" cy="338554"/>
          </a:xfrm>
          <a:prstGeom prst="rect">
            <a:avLst/>
          </a:prstGeom>
          <a:noFill/>
        </p:spPr>
        <p:txBody>
          <a:bodyPr wrap="square" rtlCol="0">
            <a:spAutoFit/>
          </a:bodyPr>
          <a:lstStyle/>
          <a:p>
            <a:r>
              <a:rPr lang="en-US" sz="1600" dirty="0">
                <a:solidFill>
                  <a:schemeClr val="bg1"/>
                </a:solidFill>
              </a:rPr>
              <a:t>Women BMI (US vs. Sample Rest of World</a:t>
            </a:r>
          </a:p>
        </p:txBody>
      </p:sp>
      <p:sp>
        <p:nvSpPr>
          <p:cNvPr id="18" name="Rectangle 17"/>
          <p:cNvSpPr/>
          <p:nvPr/>
        </p:nvSpPr>
        <p:spPr>
          <a:xfrm>
            <a:off x="7753611" y="4032236"/>
            <a:ext cx="1427967" cy="183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649323" y="1552072"/>
            <a:ext cx="482824" cy="276999"/>
          </a:xfrm>
          <a:prstGeom prst="rect">
            <a:avLst/>
          </a:prstGeom>
          <a:noFill/>
        </p:spPr>
        <p:txBody>
          <a:bodyPr wrap="none" rtlCol="0">
            <a:spAutoFit/>
          </a:bodyPr>
          <a:lstStyle/>
          <a:p>
            <a:r>
              <a:rPr lang="en-US" sz="1200" dirty="0" smtClean="0">
                <a:solidFill>
                  <a:schemeClr val="bg1"/>
                </a:solidFill>
              </a:rPr>
              <a:t>28.8</a:t>
            </a:r>
            <a:endParaRPr lang="en-US" sz="1200" dirty="0">
              <a:solidFill>
                <a:schemeClr val="bg1"/>
              </a:solidFill>
            </a:endParaRPr>
          </a:p>
        </p:txBody>
      </p:sp>
      <p:sp>
        <p:nvSpPr>
          <p:cNvPr id="12" name="TextBox 11"/>
          <p:cNvSpPr txBox="1"/>
          <p:nvPr/>
        </p:nvSpPr>
        <p:spPr>
          <a:xfrm>
            <a:off x="9649323" y="4685498"/>
            <a:ext cx="482824" cy="276999"/>
          </a:xfrm>
          <a:prstGeom prst="rect">
            <a:avLst/>
          </a:prstGeom>
          <a:noFill/>
        </p:spPr>
        <p:txBody>
          <a:bodyPr wrap="none" rtlCol="0">
            <a:spAutoFit/>
          </a:bodyPr>
          <a:lstStyle/>
          <a:p>
            <a:r>
              <a:rPr lang="en-US" sz="1200" dirty="0" smtClean="0">
                <a:solidFill>
                  <a:schemeClr val="bg1"/>
                </a:solidFill>
              </a:rPr>
              <a:t>28.6</a:t>
            </a:r>
            <a:endParaRPr lang="en-US" sz="1200" dirty="0">
              <a:solidFill>
                <a:schemeClr val="bg1"/>
              </a:solidFill>
            </a:endParaRPr>
          </a:p>
        </p:txBody>
      </p:sp>
    </p:spTree>
    <p:extLst>
      <p:ext uri="{BB962C8B-B14F-4D97-AF65-F5344CB8AC3E}">
        <p14:creationId xmlns:p14="http://schemas.microsoft.com/office/powerpoint/2010/main" val="4181848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xmlns="" id="{98335076-F635-8547-B0A7-B0168B6B5CE2}"/>
              </a:ext>
            </a:extLst>
          </p:cNvPr>
          <p:cNvSpPr>
            <a:spLocks noChangeAspect="1"/>
          </p:cNvSpPr>
          <p:nvPr/>
        </p:nvSpPr>
        <p:spPr bwMode="auto">
          <a:xfrm>
            <a:off x="868614"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91" y="3380016"/>
            <a:ext cx="6386530" cy="636339"/>
          </a:xfrm>
          <a:prstGeom prst="rect">
            <a:avLst/>
          </a:prstGeom>
        </p:spPr>
      </p:pic>
      <p:sp>
        <p:nvSpPr>
          <p:cNvPr id="6" name="TextBox 5"/>
          <p:cNvSpPr txBox="1"/>
          <p:nvPr/>
        </p:nvSpPr>
        <p:spPr>
          <a:xfrm>
            <a:off x="1383630" y="4295273"/>
            <a:ext cx="2933816" cy="1200329"/>
          </a:xfrm>
          <a:prstGeom prst="rect">
            <a:avLst/>
          </a:prstGeom>
          <a:noFill/>
        </p:spPr>
        <p:txBody>
          <a:bodyPr wrap="none" rtlCol="0">
            <a:spAutoFit/>
          </a:bodyPr>
          <a:lstStyle/>
          <a:p>
            <a:endParaRPr lang="en-US" dirty="0"/>
          </a:p>
          <a:p>
            <a:r>
              <a:rPr lang="en-US" dirty="0" err="1"/>
              <a:t>p</a:t>
            </a:r>
            <a:r>
              <a:rPr lang="en-US" dirty="0" err="1" smtClean="0"/>
              <a:t>value</a:t>
            </a:r>
            <a:r>
              <a:rPr lang="en-US" dirty="0" smtClean="0"/>
              <a:t> </a:t>
            </a:r>
            <a:r>
              <a:rPr lang="en-US" dirty="0"/>
              <a:t>&lt;</a:t>
            </a:r>
            <a:r>
              <a:rPr lang="en-US" dirty="0" smtClean="0"/>
              <a:t>0.05</a:t>
            </a:r>
            <a:endParaRPr lang="en-US" dirty="0"/>
          </a:p>
          <a:p>
            <a:r>
              <a:rPr lang="en-US" dirty="0" smtClean="0"/>
              <a:t>Yes, </a:t>
            </a:r>
            <a:r>
              <a:rPr lang="en-US" dirty="0"/>
              <a:t>a strong </a:t>
            </a:r>
            <a:r>
              <a:rPr lang="en-US" dirty="0" smtClean="0"/>
              <a:t>relationship</a:t>
            </a:r>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4928" y="508695"/>
            <a:ext cx="4150290" cy="276686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8990" y="3665256"/>
            <a:ext cx="4150290" cy="2766860"/>
          </a:xfrm>
          <a:prstGeom prst="rect">
            <a:avLst/>
          </a:prstGeom>
        </p:spPr>
      </p:pic>
      <p:sp>
        <p:nvSpPr>
          <p:cNvPr id="12" name="Title 1"/>
          <p:cNvSpPr>
            <a:spLocks noGrp="1"/>
          </p:cNvSpPr>
          <p:nvPr>
            <p:ph type="title"/>
          </p:nvPr>
        </p:nvSpPr>
        <p:spPr>
          <a:xfrm>
            <a:off x="844549" y="701457"/>
            <a:ext cx="3547533" cy="962194"/>
          </a:xfrm>
        </p:spPr>
        <p:txBody>
          <a:bodyPr/>
          <a:lstStyle/>
          <a:p>
            <a:r>
              <a:rPr lang="en-US" sz="2500" dirty="0"/>
              <a:t>Statistics :</a:t>
            </a:r>
            <a:br>
              <a:rPr lang="en-US" sz="2500" dirty="0"/>
            </a:br>
            <a:r>
              <a:rPr lang="en-US" sz="2400" i="1" dirty="0"/>
              <a:t>US Compared to World</a:t>
            </a:r>
          </a:p>
        </p:txBody>
      </p:sp>
      <p:cxnSp>
        <p:nvCxnSpPr>
          <p:cNvPr id="3" name="Straight Connector 2"/>
          <p:cNvCxnSpPr/>
          <p:nvPr/>
        </p:nvCxnSpPr>
        <p:spPr>
          <a:xfrm>
            <a:off x="6870029" y="348916"/>
            <a:ext cx="0" cy="618423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98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AD8C95-CF0E-3643-8033-E293B29D758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xmlns="" id="{60498DDF-83CB-BA49-B436-DDD641F810C8}"/>
              </a:ext>
            </a:extLst>
          </p:cNvPr>
          <p:cNvSpPr>
            <a:spLocks noGrp="1"/>
          </p:cNvSpPr>
          <p:nvPr>
            <p:ph idx="1"/>
          </p:nvPr>
        </p:nvSpPr>
        <p:spPr>
          <a:xfrm>
            <a:off x="818712" y="2532004"/>
            <a:ext cx="10554574" cy="3636511"/>
          </a:xfrm>
        </p:spPr>
        <p:txBody>
          <a:bodyPr>
            <a:normAutofit/>
          </a:bodyPr>
          <a:lstStyle/>
          <a:p>
            <a:r>
              <a:rPr lang="en-US" sz="2200" dirty="0"/>
              <a:t>Significant positive correlation between caloric intake and % of adults considered overweight/obese.</a:t>
            </a:r>
          </a:p>
          <a:p>
            <a:r>
              <a:rPr lang="en-US" sz="2200" dirty="0"/>
              <a:t>Greater prevalence of obesity in a country has a direct correlation with a higher burden of disease measured by DALYs, specifically Cardiovascular disease.</a:t>
            </a:r>
          </a:p>
          <a:p>
            <a:endParaRPr lang="en-US" sz="2200" dirty="0"/>
          </a:p>
          <a:p>
            <a:endParaRPr lang="en-US" sz="2400" dirty="0"/>
          </a:p>
        </p:txBody>
      </p:sp>
    </p:spTree>
    <p:extLst>
      <p:ext uri="{BB962C8B-B14F-4D97-AF65-F5344CB8AC3E}">
        <p14:creationId xmlns:p14="http://schemas.microsoft.com/office/powerpoint/2010/main" val="2056865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415D76-D30A-4F4E-9398-E0C64FBEFE10}"/>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xmlns="" id="{BFEF7135-75B4-734B-B13C-39D6888C3CBA}"/>
              </a:ext>
            </a:extLst>
          </p:cNvPr>
          <p:cNvSpPr>
            <a:spLocks noGrp="1"/>
          </p:cNvSpPr>
          <p:nvPr>
            <p:ph idx="1"/>
          </p:nvPr>
        </p:nvSpPr>
        <p:spPr>
          <a:xfrm>
            <a:off x="818712" y="2532003"/>
            <a:ext cx="10554574" cy="3636511"/>
          </a:xfrm>
        </p:spPr>
        <p:txBody>
          <a:bodyPr>
            <a:normAutofit/>
          </a:bodyPr>
          <a:lstStyle/>
          <a:p>
            <a:r>
              <a:rPr lang="en-US" sz="2400" dirty="0"/>
              <a:t>Future trends on percent obesity/overweight </a:t>
            </a:r>
          </a:p>
          <a:p>
            <a:r>
              <a:rPr lang="en-US" sz="2400" dirty="0"/>
              <a:t>Additional factors to consider:</a:t>
            </a:r>
          </a:p>
          <a:p>
            <a:pPr lvl="1"/>
            <a:r>
              <a:rPr lang="en-US" sz="2000" dirty="0"/>
              <a:t> Composition of caloric intake</a:t>
            </a:r>
          </a:p>
          <a:p>
            <a:pPr lvl="1"/>
            <a:r>
              <a:rPr lang="en-US" sz="2000" dirty="0"/>
              <a:t> Physical daily activity</a:t>
            </a:r>
          </a:p>
          <a:p>
            <a:pPr lvl="1"/>
            <a:r>
              <a:rPr lang="en-US" sz="2000" dirty="0"/>
              <a:t> Economic status of countries</a:t>
            </a:r>
          </a:p>
          <a:p>
            <a:pPr lvl="1"/>
            <a:r>
              <a:rPr lang="en-US" sz="2000" dirty="0"/>
              <a:t> Genetics</a:t>
            </a:r>
          </a:p>
          <a:p>
            <a:pPr lvl="1"/>
            <a:r>
              <a:rPr lang="en-US" sz="2000" dirty="0"/>
              <a:t> Cultural beliefs and diets</a:t>
            </a:r>
          </a:p>
          <a:p>
            <a:endParaRPr lang="en-US" sz="2800" dirty="0"/>
          </a:p>
        </p:txBody>
      </p:sp>
    </p:spTree>
    <p:extLst>
      <p:ext uri="{BB962C8B-B14F-4D97-AF65-F5344CB8AC3E}">
        <p14:creationId xmlns:p14="http://schemas.microsoft.com/office/powerpoint/2010/main" val="4146458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54387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00" y="184298"/>
            <a:ext cx="10571998" cy="970450"/>
          </a:xfrm>
        </p:spPr>
        <p:txBody>
          <a:bodyPr/>
          <a:lstStyle/>
          <a:p>
            <a:r>
              <a:rPr lang="en-US" dirty="0"/>
              <a:t>Men </a:t>
            </a:r>
            <a:r>
              <a:rPr lang="en-US"/>
              <a:t>% Overweight and Women BMI</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2810"/>
            <a:ext cx="12192000" cy="170688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08250"/>
            <a:ext cx="12192000" cy="1706880"/>
          </a:xfrm>
          <a:prstGeom prst="rect">
            <a:avLst/>
          </a:prstGeom>
        </p:spPr>
      </p:pic>
    </p:spTree>
    <p:extLst>
      <p:ext uri="{BB962C8B-B14F-4D97-AF65-F5344CB8AC3E}">
        <p14:creationId xmlns:p14="http://schemas.microsoft.com/office/powerpoint/2010/main" val="247031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BMI</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949" y="3465830"/>
            <a:ext cx="8420100" cy="1079500"/>
          </a:xfrm>
          <a:prstGeom prst="rect">
            <a:avLst/>
          </a:prstGeom>
        </p:spPr>
      </p:pic>
    </p:spTree>
    <p:extLst>
      <p:ext uri="{BB962C8B-B14F-4D97-AF65-F5344CB8AC3E}">
        <p14:creationId xmlns:p14="http://schemas.microsoft.com/office/powerpoint/2010/main" val="682591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B0778F3-F3DD-4AB5-82DC-72E8EDC10ACA}"/>
              </a:ext>
            </a:extLst>
          </p:cNvPr>
          <p:cNvPicPr>
            <a:picLocks noChangeAspect="1"/>
          </p:cNvPicPr>
          <p:nvPr/>
        </p:nvPicPr>
        <p:blipFill>
          <a:blip r:embed="rId2"/>
          <a:stretch>
            <a:fillRect/>
          </a:stretch>
        </p:blipFill>
        <p:spPr>
          <a:xfrm>
            <a:off x="0" y="274320"/>
            <a:ext cx="12192000" cy="6309360"/>
          </a:xfrm>
          <a:prstGeom prst="rect">
            <a:avLst/>
          </a:prstGeom>
        </p:spPr>
      </p:pic>
    </p:spTree>
    <p:extLst>
      <p:ext uri="{BB962C8B-B14F-4D97-AF65-F5344CB8AC3E}">
        <p14:creationId xmlns:p14="http://schemas.microsoft.com/office/powerpoint/2010/main" val="3501041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832B88C9-8634-41E8-B48B-40AE9BCF8B29}"/>
              </a:ext>
            </a:extLst>
          </p:cNvPr>
          <p:cNvPicPr>
            <a:picLocks noChangeAspect="1"/>
          </p:cNvPicPr>
          <p:nvPr/>
        </p:nvPicPr>
        <p:blipFill>
          <a:blip r:embed="rId2"/>
          <a:stretch>
            <a:fillRect/>
          </a:stretch>
        </p:blipFill>
        <p:spPr>
          <a:xfrm>
            <a:off x="663191" y="0"/>
            <a:ext cx="10902462" cy="6858000"/>
          </a:xfrm>
          <a:prstGeom prst="rect">
            <a:avLst/>
          </a:prstGeom>
        </p:spPr>
      </p:pic>
    </p:spTree>
    <p:extLst>
      <p:ext uri="{BB962C8B-B14F-4D97-AF65-F5344CB8AC3E}">
        <p14:creationId xmlns:p14="http://schemas.microsoft.com/office/powerpoint/2010/main" val="1816816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898C5AC-17DF-4AE6-9D61-3E521260EA92}"/>
              </a:ext>
            </a:extLst>
          </p:cNvPr>
          <p:cNvPicPr>
            <a:picLocks noChangeAspect="1"/>
          </p:cNvPicPr>
          <p:nvPr/>
        </p:nvPicPr>
        <p:blipFill>
          <a:blip r:embed="rId2"/>
          <a:stretch>
            <a:fillRect/>
          </a:stretch>
        </p:blipFill>
        <p:spPr>
          <a:xfrm>
            <a:off x="1676400" y="0"/>
            <a:ext cx="8839200" cy="6858000"/>
          </a:xfrm>
          <a:prstGeom prst="rect">
            <a:avLst/>
          </a:prstGeom>
        </p:spPr>
      </p:pic>
    </p:spTree>
    <p:extLst>
      <p:ext uri="{BB962C8B-B14F-4D97-AF65-F5344CB8AC3E}">
        <p14:creationId xmlns:p14="http://schemas.microsoft.com/office/powerpoint/2010/main" val="3868303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xmlns="" id="{EC4CFCFD-E6E9-0349-ACE1-7E6729BA06D9}"/>
              </a:ext>
            </a:extLst>
          </p:cNvPr>
          <p:cNvSpPr>
            <a:spLocks noChangeAspect="1"/>
          </p:cNvSpPr>
          <p:nvPr/>
        </p:nvSpPr>
        <p:spPr bwMode="auto">
          <a:xfrm rot="5400000" flipV="1">
            <a:off x="-2430807" y="2430807"/>
            <a:ext cx="10626983" cy="5765369"/>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0E88B664-10EE-8946-BE8D-12FAB3F71168}"/>
              </a:ext>
            </a:extLst>
          </p:cNvPr>
          <p:cNvSpPr>
            <a:spLocks noGrp="1"/>
          </p:cNvSpPr>
          <p:nvPr>
            <p:ph type="title"/>
          </p:nvPr>
        </p:nvSpPr>
        <p:spPr>
          <a:xfrm>
            <a:off x="919809" y="424088"/>
            <a:ext cx="4844390" cy="2024644"/>
          </a:xfrm>
        </p:spPr>
        <p:txBody>
          <a:bodyPr/>
          <a:lstStyle/>
          <a:p>
            <a:r>
              <a:rPr lang="en-US" sz="4400" dirty="0"/>
              <a:t>Hypothesis</a:t>
            </a:r>
          </a:p>
        </p:txBody>
      </p:sp>
      <p:sp>
        <p:nvSpPr>
          <p:cNvPr id="9" name="Content Placeholder 2">
            <a:extLst>
              <a:ext uri="{FF2B5EF4-FFF2-40B4-BE49-F238E27FC236}">
                <a16:creationId xmlns:a16="http://schemas.microsoft.com/office/drawing/2014/main" xmlns="" id="{CF5CA5AC-44DF-984D-A7F2-A6921A7269F9}"/>
              </a:ext>
            </a:extLst>
          </p:cNvPr>
          <p:cNvSpPr>
            <a:spLocks noGrp="1"/>
          </p:cNvSpPr>
          <p:nvPr>
            <p:ph idx="1"/>
          </p:nvPr>
        </p:nvSpPr>
        <p:spPr>
          <a:xfrm>
            <a:off x="6329887" y="1572717"/>
            <a:ext cx="5058001" cy="4045778"/>
          </a:xfrm>
        </p:spPr>
        <p:txBody>
          <a:bodyPr>
            <a:noAutofit/>
          </a:bodyPr>
          <a:lstStyle/>
          <a:p>
            <a:r>
              <a:rPr lang="en-US" sz="2200" dirty="0"/>
              <a:t>High caloric intake leads to higher % of adults are overweight and obese </a:t>
            </a:r>
          </a:p>
          <a:p>
            <a:r>
              <a:rPr lang="en-US" sz="2200" dirty="0"/>
              <a:t>An increase in BMI significantly increases mortality from coronary heart disease (CHD)</a:t>
            </a:r>
          </a:p>
          <a:p>
            <a:r>
              <a:rPr lang="en-US" sz="2200" dirty="0"/>
              <a:t>Adult BMI in men &amp; women in the US is higher than the rest of the world</a:t>
            </a:r>
          </a:p>
        </p:txBody>
      </p:sp>
    </p:spTree>
    <p:extLst>
      <p:ext uri="{BB962C8B-B14F-4D97-AF65-F5344CB8AC3E}">
        <p14:creationId xmlns:p14="http://schemas.microsoft.com/office/powerpoint/2010/main" val="3138005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57797D-E3EA-DA49-A9BA-915939F22CAF}"/>
              </a:ext>
            </a:extLst>
          </p:cNvPr>
          <p:cNvSpPr>
            <a:spLocks noGrp="1"/>
          </p:cNvSpPr>
          <p:nvPr>
            <p:ph type="title"/>
          </p:nvPr>
        </p:nvSpPr>
        <p:spPr/>
        <p:txBody>
          <a:bodyPr/>
          <a:lstStyle/>
          <a:p>
            <a:r>
              <a:rPr lang="en-US" dirty="0"/>
              <a:t>Meet the Data </a:t>
            </a:r>
            <a:br>
              <a:rPr lang="en-US" dirty="0"/>
            </a:br>
            <a:r>
              <a:rPr lang="en-US" sz="3200" i="1" dirty="0"/>
              <a:t>Our World in Data</a:t>
            </a:r>
          </a:p>
        </p:txBody>
      </p:sp>
      <p:pic>
        <p:nvPicPr>
          <p:cNvPr id="5" name="Picture 4">
            <a:extLst>
              <a:ext uri="{FF2B5EF4-FFF2-40B4-BE49-F238E27FC236}">
                <a16:creationId xmlns:a16="http://schemas.microsoft.com/office/drawing/2014/main" xmlns="" id="{6A0B8241-AE1B-264D-8135-ED65D6DBF057}"/>
              </a:ext>
            </a:extLst>
          </p:cNvPr>
          <p:cNvPicPr>
            <a:picLocks noChangeAspect="1"/>
          </p:cNvPicPr>
          <p:nvPr/>
        </p:nvPicPr>
        <p:blipFill>
          <a:blip r:embed="rId3"/>
          <a:stretch>
            <a:fillRect/>
          </a:stretch>
        </p:blipFill>
        <p:spPr>
          <a:xfrm>
            <a:off x="5764092" y="2222287"/>
            <a:ext cx="6134100" cy="2654300"/>
          </a:xfrm>
          <a:prstGeom prst="rect">
            <a:avLst/>
          </a:prstGeom>
        </p:spPr>
      </p:pic>
      <p:pic>
        <p:nvPicPr>
          <p:cNvPr id="7" name="Picture 6">
            <a:extLst>
              <a:ext uri="{FF2B5EF4-FFF2-40B4-BE49-F238E27FC236}">
                <a16:creationId xmlns:a16="http://schemas.microsoft.com/office/drawing/2014/main" xmlns="" id="{D0D9825C-F4C5-1740-975D-784E23751E40}"/>
              </a:ext>
            </a:extLst>
          </p:cNvPr>
          <p:cNvPicPr>
            <a:picLocks noChangeAspect="1"/>
          </p:cNvPicPr>
          <p:nvPr/>
        </p:nvPicPr>
        <p:blipFill rotWithShape="1">
          <a:blip r:embed="rId4"/>
          <a:srcRect t="68662"/>
          <a:stretch/>
        </p:blipFill>
        <p:spPr>
          <a:xfrm>
            <a:off x="5764092" y="4876587"/>
            <a:ext cx="6134100" cy="776077"/>
          </a:xfrm>
          <a:prstGeom prst="rect">
            <a:avLst/>
          </a:prstGeom>
        </p:spPr>
      </p:pic>
      <p:pic>
        <p:nvPicPr>
          <p:cNvPr id="9" name="Picture 8">
            <a:extLst>
              <a:ext uri="{FF2B5EF4-FFF2-40B4-BE49-F238E27FC236}">
                <a16:creationId xmlns:a16="http://schemas.microsoft.com/office/drawing/2014/main" xmlns="" id="{5DB3C59A-1489-D24C-90D3-DB02965D0678}"/>
              </a:ext>
            </a:extLst>
          </p:cNvPr>
          <p:cNvPicPr>
            <a:picLocks noChangeAspect="1"/>
          </p:cNvPicPr>
          <p:nvPr/>
        </p:nvPicPr>
        <p:blipFill rotWithShape="1">
          <a:blip r:embed="rId5"/>
          <a:srcRect t="50000"/>
          <a:stretch/>
        </p:blipFill>
        <p:spPr>
          <a:xfrm>
            <a:off x="5764092" y="5540862"/>
            <a:ext cx="6134100" cy="869950"/>
          </a:xfrm>
          <a:prstGeom prst="rect">
            <a:avLst/>
          </a:prstGeom>
        </p:spPr>
      </p:pic>
      <p:sp>
        <p:nvSpPr>
          <p:cNvPr id="24" name="Content Placeholder 23">
            <a:extLst>
              <a:ext uri="{FF2B5EF4-FFF2-40B4-BE49-F238E27FC236}">
                <a16:creationId xmlns:a16="http://schemas.microsoft.com/office/drawing/2014/main" xmlns="" id="{1DB4FA9E-C39B-C946-890D-DC4624A28D3B}"/>
              </a:ext>
            </a:extLst>
          </p:cNvPr>
          <p:cNvSpPr>
            <a:spLocks noGrp="1"/>
          </p:cNvSpPr>
          <p:nvPr>
            <p:ph idx="1"/>
          </p:nvPr>
        </p:nvSpPr>
        <p:spPr>
          <a:xfrm>
            <a:off x="818712" y="2222287"/>
            <a:ext cx="4652940" cy="3636511"/>
          </a:xfrm>
        </p:spPr>
        <p:txBody>
          <a:bodyPr>
            <a:normAutofit/>
          </a:bodyPr>
          <a:lstStyle/>
          <a:p>
            <a:r>
              <a:rPr lang="en-US" sz="2200" dirty="0"/>
              <a:t>Seven different data sets merged on country name for 2013</a:t>
            </a:r>
          </a:p>
          <a:p>
            <a:endParaRPr lang="en-US" sz="2200" dirty="0"/>
          </a:p>
          <a:p>
            <a:r>
              <a:rPr lang="en-US" sz="2200" dirty="0"/>
              <a:t>Our World in Data</a:t>
            </a:r>
          </a:p>
          <a:p>
            <a:pPr lvl="1"/>
            <a:r>
              <a:rPr lang="en-US" sz="2200" dirty="0">
                <a:hlinkClick r:id="rId6"/>
              </a:rPr>
              <a:t>https://ourworldindata.org/</a:t>
            </a:r>
            <a:endParaRPr lang="en-US" sz="2200" dirty="0"/>
          </a:p>
          <a:p>
            <a:endParaRPr lang="en-US" sz="2400" dirty="0"/>
          </a:p>
        </p:txBody>
      </p:sp>
    </p:spTree>
    <p:extLst>
      <p:ext uri="{BB962C8B-B14F-4D97-AF65-F5344CB8AC3E}">
        <p14:creationId xmlns:p14="http://schemas.microsoft.com/office/powerpoint/2010/main" val="1341842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xmlns="" id="{EC4CFCFD-E6E9-0349-ACE1-7E6729BA06D9}"/>
              </a:ext>
            </a:extLst>
          </p:cNvPr>
          <p:cNvSpPr>
            <a:spLocks noChangeAspect="1"/>
          </p:cNvSpPr>
          <p:nvPr/>
        </p:nvSpPr>
        <p:spPr bwMode="auto">
          <a:xfrm>
            <a:off x="475955" y="317613"/>
            <a:ext cx="4144730" cy="2248606"/>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0E88B664-10EE-8946-BE8D-12FAB3F71168}"/>
              </a:ext>
            </a:extLst>
          </p:cNvPr>
          <p:cNvSpPr>
            <a:spLocks noGrp="1"/>
          </p:cNvSpPr>
          <p:nvPr>
            <p:ph type="title"/>
          </p:nvPr>
        </p:nvSpPr>
        <p:spPr>
          <a:xfrm>
            <a:off x="564518" y="982027"/>
            <a:ext cx="4056166" cy="1278711"/>
          </a:xfrm>
        </p:spPr>
        <p:txBody>
          <a:bodyPr/>
          <a:lstStyle/>
          <a:p>
            <a:r>
              <a:rPr lang="en-US" sz="2800" dirty="0"/>
              <a:t>Is daily caloric intake correlated to higher rates of overweight &amp; obesity?</a:t>
            </a:r>
          </a:p>
        </p:txBody>
      </p:sp>
      <p:sp>
        <p:nvSpPr>
          <p:cNvPr id="13" name="Text Placeholder 12">
            <a:extLst>
              <a:ext uri="{FF2B5EF4-FFF2-40B4-BE49-F238E27FC236}">
                <a16:creationId xmlns:a16="http://schemas.microsoft.com/office/drawing/2014/main" xmlns="" id="{B856315D-8092-534A-8FDA-8FF462CAA380}"/>
              </a:ext>
            </a:extLst>
          </p:cNvPr>
          <p:cNvSpPr>
            <a:spLocks noGrp="1"/>
          </p:cNvSpPr>
          <p:nvPr>
            <p:ph type="body" sz="half" idx="2"/>
          </p:nvPr>
        </p:nvSpPr>
        <p:spPr>
          <a:xfrm>
            <a:off x="475955" y="2260738"/>
            <a:ext cx="4144730" cy="3947557"/>
          </a:xfrm>
        </p:spPr>
        <p:txBody>
          <a:bodyPr>
            <a:normAutofit/>
          </a:bodyPr>
          <a:lstStyle/>
          <a:p>
            <a:r>
              <a:rPr lang="en-US" sz="2800" dirty="0"/>
              <a:t>The % of adults overweight appears to be to correlated to daily caloric intake</a:t>
            </a:r>
          </a:p>
        </p:txBody>
      </p:sp>
      <p:pic>
        <p:nvPicPr>
          <p:cNvPr id="6" name="Picture 5">
            <a:extLst>
              <a:ext uri="{FF2B5EF4-FFF2-40B4-BE49-F238E27FC236}">
                <a16:creationId xmlns:a16="http://schemas.microsoft.com/office/drawing/2014/main" xmlns="" id="{5D7CD307-3835-9B4F-B437-AB5C6ED95986}"/>
              </a:ext>
            </a:extLst>
          </p:cNvPr>
          <p:cNvPicPr>
            <a:picLocks noChangeAspect="1"/>
          </p:cNvPicPr>
          <p:nvPr/>
        </p:nvPicPr>
        <p:blipFill rotWithShape="1">
          <a:blip r:embed="rId3"/>
          <a:srcRect l="8802" r="16000"/>
          <a:stretch/>
        </p:blipFill>
        <p:spPr>
          <a:xfrm>
            <a:off x="4786709" y="317613"/>
            <a:ext cx="6840774" cy="3248962"/>
          </a:xfrm>
          <a:prstGeom prst="rect">
            <a:avLst/>
          </a:prstGeom>
        </p:spPr>
      </p:pic>
      <p:pic>
        <p:nvPicPr>
          <p:cNvPr id="4" name="Picture 3">
            <a:extLst>
              <a:ext uri="{FF2B5EF4-FFF2-40B4-BE49-F238E27FC236}">
                <a16:creationId xmlns:a16="http://schemas.microsoft.com/office/drawing/2014/main" xmlns="" id="{147C3302-1F61-E049-A7DE-8E2AFE8CC6E9}"/>
              </a:ext>
            </a:extLst>
          </p:cNvPr>
          <p:cNvPicPr>
            <a:picLocks noChangeAspect="1"/>
          </p:cNvPicPr>
          <p:nvPr/>
        </p:nvPicPr>
        <p:blipFill rotWithShape="1">
          <a:blip r:embed="rId4"/>
          <a:srcRect l="8794" r="16008"/>
          <a:stretch/>
        </p:blipFill>
        <p:spPr>
          <a:xfrm>
            <a:off x="4786709" y="3318641"/>
            <a:ext cx="6840774" cy="3248962"/>
          </a:xfrm>
          <a:prstGeom prst="rect">
            <a:avLst/>
          </a:prstGeom>
        </p:spPr>
      </p:pic>
    </p:spTree>
    <p:extLst>
      <p:ext uri="{BB962C8B-B14F-4D97-AF65-F5344CB8AC3E}">
        <p14:creationId xmlns:p14="http://schemas.microsoft.com/office/powerpoint/2010/main" val="134144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xmlns="" id="{20BE2132-FF0E-FC4A-8A0A-F0ACD450F9FD}"/>
              </a:ext>
            </a:extLst>
          </p:cNvPr>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0E88B664-10EE-8946-BE8D-12FAB3F71168}"/>
              </a:ext>
            </a:extLst>
          </p:cNvPr>
          <p:cNvSpPr>
            <a:spLocks noGrp="1"/>
          </p:cNvSpPr>
          <p:nvPr>
            <p:ph type="title"/>
          </p:nvPr>
        </p:nvSpPr>
        <p:spPr>
          <a:xfrm>
            <a:off x="1073151" y="553450"/>
            <a:ext cx="3547533" cy="1282431"/>
          </a:xfrm>
        </p:spPr>
        <p:txBody>
          <a:bodyPr/>
          <a:lstStyle/>
          <a:p>
            <a:r>
              <a:rPr lang="en-US" sz="2500" dirty="0"/>
              <a:t>Calorie Intake vs. % Obesity &amp; Overweight per country</a:t>
            </a:r>
          </a:p>
        </p:txBody>
      </p:sp>
      <p:sp>
        <p:nvSpPr>
          <p:cNvPr id="7" name="Text Placeholder 6">
            <a:extLst>
              <a:ext uri="{FF2B5EF4-FFF2-40B4-BE49-F238E27FC236}">
                <a16:creationId xmlns:a16="http://schemas.microsoft.com/office/drawing/2014/main" xmlns="" id="{C9232E3C-89D3-AC40-B146-8A3FFCC06F4E}"/>
              </a:ext>
            </a:extLst>
          </p:cNvPr>
          <p:cNvSpPr>
            <a:spLocks noGrp="1"/>
          </p:cNvSpPr>
          <p:nvPr>
            <p:ph type="body" sz="half" idx="2"/>
          </p:nvPr>
        </p:nvSpPr>
        <p:spPr>
          <a:xfrm>
            <a:off x="1073152" y="2418735"/>
            <a:ext cx="3547532" cy="3442314"/>
          </a:xfrm>
        </p:spPr>
        <p:txBody>
          <a:bodyPr>
            <a:normAutofit/>
          </a:bodyPr>
          <a:lstStyle/>
          <a:p>
            <a:r>
              <a:rPr lang="en-US" sz="2200" dirty="0"/>
              <a:t>There is a positive correlation in  between the Daily calorie supply and % Obesity and Overweight by country.</a:t>
            </a:r>
          </a:p>
        </p:txBody>
      </p:sp>
      <p:pic>
        <p:nvPicPr>
          <p:cNvPr id="8" name="Content Placeholder 7">
            <a:extLst>
              <a:ext uri="{FF2B5EF4-FFF2-40B4-BE49-F238E27FC236}">
                <a16:creationId xmlns:a16="http://schemas.microsoft.com/office/drawing/2014/main" xmlns="" id="{2A0E1603-A99A-434D-A476-FF560574FE94}"/>
              </a:ext>
            </a:extLst>
          </p:cNvPr>
          <p:cNvPicPr>
            <a:picLocks noGrp="1" noChangeAspect="1"/>
          </p:cNvPicPr>
          <p:nvPr>
            <p:ph idx="1"/>
          </p:nvPr>
        </p:nvPicPr>
        <p:blipFill>
          <a:blip r:embed="rId2"/>
          <a:stretch>
            <a:fillRect/>
          </a:stretch>
        </p:blipFill>
        <p:spPr>
          <a:xfrm>
            <a:off x="5238749" y="431938"/>
            <a:ext cx="5486400" cy="3657600"/>
          </a:xfrm>
        </p:spPr>
      </p:pic>
      <p:pic>
        <p:nvPicPr>
          <p:cNvPr id="10" name="Picture 9">
            <a:extLst>
              <a:ext uri="{FF2B5EF4-FFF2-40B4-BE49-F238E27FC236}">
                <a16:creationId xmlns:a16="http://schemas.microsoft.com/office/drawing/2014/main" xmlns="" id="{138ED3C5-03A2-E04C-8A57-F72FAB2768F6}"/>
              </a:ext>
            </a:extLst>
          </p:cNvPr>
          <p:cNvPicPr>
            <a:picLocks noChangeAspect="1"/>
          </p:cNvPicPr>
          <p:nvPr/>
        </p:nvPicPr>
        <p:blipFill>
          <a:blip r:embed="rId3"/>
          <a:stretch>
            <a:fillRect/>
          </a:stretch>
        </p:blipFill>
        <p:spPr>
          <a:xfrm>
            <a:off x="6361339" y="4324350"/>
            <a:ext cx="3241221" cy="2057400"/>
          </a:xfrm>
          <a:prstGeom prst="rect">
            <a:avLst/>
          </a:prstGeom>
        </p:spPr>
      </p:pic>
      <p:pic>
        <p:nvPicPr>
          <p:cNvPr id="12" name="Picture 11">
            <a:extLst>
              <a:ext uri="{FF2B5EF4-FFF2-40B4-BE49-F238E27FC236}">
                <a16:creationId xmlns:a16="http://schemas.microsoft.com/office/drawing/2014/main" xmlns="" id="{86AA7005-C500-7949-AEC2-841D34895003}"/>
              </a:ext>
            </a:extLst>
          </p:cNvPr>
          <p:cNvPicPr>
            <a:picLocks noChangeAspect="1"/>
          </p:cNvPicPr>
          <p:nvPr/>
        </p:nvPicPr>
        <p:blipFill>
          <a:blip r:embed="rId4"/>
          <a:stretch>
            <a:fillRect/>
          </a:stretch>
        </p:blipFill>
        <p:spPr>
          <a:xfrm>
            <a:off x="4952998" y="431938"/>
            <a:ext cx="6845643" cy="3657600"/>
          </a:xfrm>
          <a:prstGeom prst="rect">
            <a:avLst/>
          </a:prstGeom>
        </p:spPr>
      </p:pic>
    </p:spTree>
    <p:extLst>
      <p:ext uri="{BB962C8B-B14F-4D97-AF65-F5344CB8AC3E}">
        <p14:creationId xmlns:p14="http://schemas.microsoft.com/office/powerpoint/2010/main" val="102095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xmlns="" id="{8853ED13-4561-8A4B-8C0F-5B075F6FDE8B}"/>
              </a:ext>
            </a:extLst>
          </p:cNvPr>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C6660ADE-F696-494F-81F5-947409869991}"/>
              </a:ext>
            </a:extLst>
          </p:cNvPr>
          <p:cNvSpPr>
            <a:spLocks noGrp="1"/>
          </p:cNvSpPr>
          <p:nvPr>
            <p:ph type="title"/>
          </p:nvPr>
        </p:nvSpPr>
        <p:spPr>
          <a:xfrm>
            <a:off x="1105320" y="416129"/>
            <a:ext cx="3702818" cy="1367542"/>
          </a:xfrm>
        </p:spPr>
        <p:txBody>
          <a:bodyPr/>
          <a:lstStyle/>
          <a:p>
            <a:r>
              <a:rPr lang="en-US" sz="2200" dirty="0"/>
              <a:t>Correlation Between Increase in BMI with Cardiovascular Disease</a:t>
            </a:r>
          </a:p>
        </p:txBody>
      </p:sp>
      <p:pic>
        <p:nvPicPr>
          <p:cNvPr id="6" name="Content Placeholder 5">
            <a:extLst>
              <a:ext uri="{FF2B5EF4-FFF2-40B4-BE49-F238E27FC236}">
                <a16:creationId xmlns:a16="http://schemas.microsoft.com/office/drawing/2014/main" xmlns="" id="{3D93B7CC-C4D9-6340-85B4-9EDDF146AAC5}"/>
              </a:ext>
            </a:extLst>
          </p:cNvPr>
          <p:cNvPicPr>
            <a:picLocks noGrp="1" noChangeAspect="1"/>
          </p:cNvPicPr>
          <p:nvPr>
            <p:ph idx="1"/>
          </p:nvPr>
        </p:nvPicPr>
        <p:blipFill rotWithShape="1">
          <a:blip r:embed="rId3"/>
          <a:srcRect l="3533" r="5762"/>
          <a:stretch/>
        </p:blipFill>
        <p:spPr>
          <a:xfrm>
            <a:off x="5096114" y="571876"/>
            <a:ext cx="6548283" cy="3609667"/>
          </a:xfrm>
        </p:spPr>
      </p:pic>
      <p:sp>
        <p:nvSpPr>
          <p:cNvPr id="4" name="Text Placeholder 3">
            <a:extLst>
              <a:ext uri="{FF2B5EF4-FFF2-40B4-BE49-F238E27FC236}">
                <a16:creationId xmlns:a16="http://schemas.microsoft.com/office/drawing/2014/main" xmlns="" id="{3A52B7E3-8C3C-BB43-8EFA-A1CE59B22F01}"/>
              </a:ext>
            </a:extLst>
          </p:cNvPr>
          <p:cNvSpPr>
            <a:spLocks noGrp="1"/>
          </p:cNvSpPr>
          <p:nvPr>
            <p:ph type="body" sz="half" idx="2"/>
          </p:nvPr>
        </p:nvSpPr>
        <p:spPr>
          <a:xfrm>
            <a:off x="984436" y="2290798"/>
            <a:ext cx="3823702" cy="3600311"/>
          </a:xfrm>
        </p:spPr>
        <p:txBody>
          <a:bodyPr>
            <a:normAutofit/>
          </a:bodyPr>
          <a:lstStyle/>
          <a:p>
            <a:r>
              <a:rPr lang="en-US" sz="2200" dirty="0"/>
              <a:t>One Disability-Adjusted Life Year (DALY) is one lost year of "healthy" life summed up across a given population. </a:t>
            </a:r>
          </a:p>
        </p:txBody>
      </p:sp>
      <p:sp>
        <p:nvSpPr>
          <p:cNvPr id="8" name="Text Placeholder 3">
            <a:extLst>
              <a:ext uri="{FF2B5EF4-FFF2-40B4-BE49-F238E27FC236}">
                <a16:creationId xmlns:a16="http://schemas.microsoft.com/office/drawing/2014/main" xmlns="" id="{0D3CD938-C73D-5349-B987-8F4D80D5007B}"/>
              </a:ext>
            </a:extLst>
          </p:cNvPr>
          <p:cNvSpPr txBox="1">
            <a:spLocks/>
          </p:cNvSpPr>
          <p:nvPr/>
        </p:nvSpPr>
        <p:spPr>
          <a:xfrm>
            <a:off x="5096114" y="4493769"/>
            <a:ext cx="6548283" cy="599493"/>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1"/>
              </a:buClr>
              <a:buFont typeface="Wingdings 2" charset="2"/>
              <a:buNone/>
              <a:defRPr sz="1400" kern="1200">
                <a:solidFill>
                  <a:schemeClr val="tx1"/>
                </a:solidFill>
                <a:latin typeface="+mn-lt"/>
                <a:ea typeface="+mn-ea"/>
                <a:cs typeface="+mn-cs"/>
              </a:defRPr>
            </a:lvl1pPr>
            <a:lvl2pPr marL="457200" indent="0" algn="l" defTabSz="457200" rtl="0" eaLnBrk="1" latinLnBrk="0" hangingPunct="1">
              <a:spcBef>
                <a:spcPct val="20000"/>
              </a:spcBef>
              <a:spcAft>
                <a:spcPts val="600"/>
              </a:spcAft>
              <a:buClr>
                <a:schemeClr val="accent1"/>
              </a:buClr>
              <a:buFont typeface="Wingdings 2" charset="2"/>
              <a:buNone/>
              <a:defRPr sz="1200" kern="1200">
                <a:solidFill>
                  <a:schemeClr val="tx1"/>
                </a:solidFill>
                <a:latin typeface="+mn-lt"/>
                <a:ea typeface="+mn-ea"/>
                <a:cs typeface="+mn-cs"/>
              </a:defRPr>
            </a:lvl2pPr>
            <a:lvl3pPr marL="914400" indent="0" algn="l" defTabSz="457200" rtl="0" eaLnBrk="1" latinLnBrk="0" hangingPunct="1">
              <a:spcBef>
                <a:spcPct val="20000"/>
              </a:spcBef>
              <a:spcAft>
                <a:spcPts val="600"/>
              </a:spcAft>
              <a:buClr>
                <a:schemeClr val="accent1"/>
              </a:buClr>
              <a:buFont typeface="Wingdings 2" charset="2"/>
              <a:buNone/>
              <a:defRPr sz="1000" kern="1200">
                <a:solidFill>
                  <a:schemeClr val="tx1"/>
                </a:solidFill>
                <a:latin typeface="+mn-lt"/>
                <a:ea typeface="+mn-ea"/>
                <a:cs typeface="+mn-cs"/>
              </a:defRPr>
            </a:lvl3pPr>
            <a:lvl4pPr marL="13716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4pPr>
            <a:lvl5pPr marL="18288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5pPr>
            <a:lvl6pPr marL="22860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6pPr>
            <a:lvl7pPr marL="27432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7pPr>
            <a:lvl8pPr marL="32004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8pPr>
            <a:lvl9pPr marL="36576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9pPr>
          </a:lstStyle>
          <a:p>
            <a:r>
              <a:rPr lang="en-US" sz="2400" dirty="0"/>
              <a:t>ANOVA TEST</a:t>
            </a:r>
          </a:p>
        </p:txBody>
      </p:sp>
      <p:pic>
        <p:nvPicPr>
          <p:cNvPr id="10" name="Picture 9">
            <a:extLst>
              <a:ext uri="{FF2B5EF4-FFF2-40B4-BE49-F238E27FC236}">
                <a16:creationId xmlns:a16="http://schemas.microsoft.com/office/drawing/2014/main" xmlns="" id="{FCD6D090-DD0E-FE47-9228-90E701ED6F6E}"/>
              </a:ext>
            </a:extLst>
          </p:cNvPr>
          <p:cNvPicPr>
            <a:picLocks noChangeAspect="1"/>
          </p:cNvPicPr>
          <p:nvPr/>
        </p:nvPicPr>
        <p:blipFill rotWithShape="1">
          <a:blip r:embed="rId4"/>
          <a:srcRect l="59846" t="-3244" r="1739" b="2480"/>
          <a:stretch/>
        </p:blipFill>
        <p:spPr>
          <a:xfrm>
            <a:off x="5096114" y="5198827"/>
            <a:ext cx="6548283" cy="662222"/>
          </a:xfrm>
          <a:prstGeom prst="rect">
            <a:avLst/>
          </a:prstGeom>
        </p:spPr>
      </p:pic>
    </p:spTree>
    <p:extLst>
      <p:ext uri="{BB962C8B-B14F-4D97-AF65-F5344CB8AC3E}">
        <p14:creationId xmlns:p14="http://schemas.microsoft.com/office/powerpoint/2010/main" val="9022703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1987</TotalTime>
  <Words>554</Words>
  <Application>Microsoft Macintosh PowerPoint</Application>
  <PresentationFormat>Widescreen</PresentationFormat>
  <Paragraphs>63</Paragraphs>
  <Slides>19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Century Gothic</vt:lpstr>
      <vt:lpstr>Mangal</vt:lpstr>
      <vt:lpstr>Wingdings 2</vt:lpstr>
      <vt:lpstr>Quotable</vt:lpstr>
      <vt:lpstr>Obesity: A Pandemic? Analysis of its prevalence in the U.S. and the rest of the world</vt:lpstr>
      <vt:lpstr>PowerPoint Presentation</vt:lpstr>
      <vt:lpstr>PowerPoint Presentation</vt:lpstr>
      <vt:lpstr>PowerPoint Presentation</vt:lpstr>
      <vt:lpstr>Hypothesis</vt:lpstr>
      <vt:lpstr>Meet the Data  Our World in Data</vt:lpstr>
      <vt:lpstr>Is daily caloric intake correlated to higher rates of overweight &amp; obesity?</vt:lpstr>
      <vt:lpstr>Calorie Intake vs. % Obesity &amp; Overweight per country</vt:lpstr>
      <vt:lpstr>Correlation Between Increase in BMI with Cardiovascular Disease</vt:lpstr>
      <vt:lpstr>PowerPoint Presentation</vt:lpstr>
      <vt:lpstr>PowerPoint Presentation</vt:lpstr>
      <vt:lpstr>PowerPoint Presentation</vt:lpstr>
      <vt:lpstr>Breaking Out Men &amp; Women BMI in the US vs. Rest of World</vt:lpstr>
      <vt:lpstr>Statistics : US Compared to World</vt:lpstr>
      <vt:lpstr>Conclusions</vt:lpstr>
      <vt:lpstr>Future Directions</vt:lpstr>
      <vt:lpstr>Appendix</vt:lpstr>
      <vt:lpstr>Men % Overweight and Women BMI</vt:lpstr>
      <vt:lpstr>Calculating BMI</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charlene leong</dc:creator>
  <cp:lastModifiedBy>Microsoft Office User</cp:lastModifiedBy>
  <cp:revision>35</cp:revision>
  <dcterms:created xsi:type="dcterms:W3CDTF">2019-03-31T23:35:52Z</dcterms:created>
  <dcterms:modified xsi:type="dcterms:W3CDTF">2019-04-04T01:45:35Z</dcterms:modified>
</cp:coreProperties>
</file>